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3" r:id="rId5"/>
    <p:sldId id="413" r:id="rId6"/>
    <p:sldId id="414" r:id="rId7"/>
    <p:sldId id="416" r:id="rId8"/>
    <p:sldId id="417" r:id="rId9"/>
    <p:sldId id="423" r:id="rId10"/>
    <p:sldId id="424" r:id="rId11"/>
    <p:sldId id="425" r:id="rId12"/>
    <p:sldId id="426" r:id="rId13"/>
    <p:sldId id="3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E5C64"/>
    <a:srgbClr val="B4BEC4"/>
    <a:srgbClr val="505662"/>
    <a:srgbClr val="71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CBE42-A126-437C-9201-130CBD211A1B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689E3-8E75-4778-AAA1-3C8F21ED7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6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7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8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5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02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2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5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app/profile/marilizedv/viz/BONUS_TASK_COVID-19_Vaccination_Progress/Dashboard1?publish=yes" TargetMode="External"/><Relationship Id="rId3" Type="http://schemas.openxmlformats.org/officeDocument/2006/relationships/hyperlink" Target="mailto:marilizedv@gmail.com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ublic.tableau.com/app/profile/marilizedv/viz/Task6_7_COVID-19_Vaccination_Progress/COVID-19VaccinationProgress?publish=yes" TargetMode="External"/><Relationship Id="rId5" Type="http://schemas.openxmlformats.org/officeDocument/2006/relationships/image" Target="../media/image34.jpeg"/><Relationship Id="rId10" Type="http://schemas.openxmlformats.org/officeDocument/2006/relationships/image" Target="../media/image36.png"/><Relationship Id="rId4" Type="http://schemas.openxmlformats.org/officeDocument/2006/relationships/hyperlink" Target="https://github.com/Marilizedv/COVID-19_Achievement_6" TargetMode="External"/><Relationship Id="rId9" Type="http://schemas.openxmlformats.org/officeDocument/2006/relationships/hyperlink" Target="http://www.linkedin.com/in/marilize-de-villiers-botha-91a15ba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nasdaq.com/data/BP/C02_EMMISSIONS_ZAF-carbon-dioxide-co2-emmissions-south-africa" TargetMode="External"/><Relationship Id="rId13" Type="http://schemas.openxmlformats.org/officeDocument/2006/relationships/image" Target="../media/image12.svg"/><Relationship Id="rId3" Type="http://schemas.openxmlformats.org/officeDocument/2006/relationships/image" Target="../media/image7.jpg"/><Relationship Id="rId7" Type="http://schemas.openxmlformats.org/officeDocument/2006/relationships/hyperlink" Target="https://covid.ourworldindata.org/data/owid-covid-data.csv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opulation.un.org/wpp/Download/Files/1_Indicators%20(Standard)/EXCEL_FILES/1_Population/WPP2019_POP_F01_1_TOTAL_POPULATION_BOTH_SEXES.xlsx" TargetMode="External"/><Relationship Id="rId11" Type="http://schemas.openxmlformats.org/officeDocument/2006/relationships/image" Target="../media/image10.svg"/><Relationship Id="rId5" Type="http://schemas.openxmlformats.org/officeDocument/2006/relationships/hyperlink" Target="https://www.kaggle.com/datasets/gpreda/covid-world-vaccination-progress/download" TargetMode="Externa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datahub.io/core/geo-countries#resource-countries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hyperlink" Target="https://public.tableau.com/app/profile/marilizedv/viz/BONUS_TASK_COVID-19_Vaccination_Progress/Dashboard1?publish=y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VID-19 vaccine vials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Rectangle 4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1" y="4727173"/>
            <a:ext cx="9277350" cy="868823"/>
          </a:xfrm>
        </p:spPr>
        <p:txBody>
          <a:bodyPr anchor="b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covid-19 vaccination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868822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advanced exploratory analysis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analyst: Marilize de </a:t>
            </a:r>
            <a:r>
              <a:rPr lang="en-US" dirty="0" err="1">
                <a:solidFill>
                  <a:schemeClr val="bg1"/>
                </a:solidFill>
              </a:rPr>
              <a:t>villiers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973" y="1008669"/>
            <a:ext cx="3150659" cy="2085869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marL="0" indent="0"/>
            <a:r>
              <a:rPr lang="en-US" sz="2400" dirty="0">
                <a:solidFill>
                  <a:srgbClr val="FFFFFF">
                    <a:alpha val="75000"/>
                  </a:srgbClr>
                </a:solidFill>
              </a:rPr>
              <a:t>Marilize de Villiers</a:t>
            </a:r>
            <a:br>
              <a:rPr lang="en-US" sz="2400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2000" dirty="0">
                <a:solidFill>
                  <a:srgbClr val="FFFFFF">
                    <a:alpha val="75000"/>
                  </a:srgbClr>
                </a:solidFill>
                <a:hlinkClick r:id="rId3"/>
              </a:rPr>
              <a:t>marilizedv@gmail.com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973" y="3322320"/>
            <a:ext cx="3150659" cy="27364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sz="2000" dirty="0">
                <a:solidFill>
                  <a:srgbClr val="FFFFFF"/>
                </a:solidFill>
              </a:rPr>
              <a:t>Feel free to click on the following icons to see my Tableau Dashboards and Storyboards, as well as my python codes on GitHub and my LinkedIn profile.</a:t>
            </a:r>
            <a:endParaRPr lang="en-US" sz="2000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0" descr="Download Github Icon, Download At Icons8 - White Github Icon Logo PNG Image  with No Background - PNGkey.com">
            <a:hlinkClick r:id="rId4"/>
            <a:extLst>
              <a:ext uri="{FF2B5EF4-FFF2-40B4-BE49-F238E27FC236}">
                <a16:creationId xmlns:a16="http://schemas.microsoft.com/office/drawing/2014/main" id="{DCC4ACF4-CFC0-044E-CBDA-30A73324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71" y="1289624"/>
            <a:ext cx="1880687" cy="196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, scatter char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883F932-67D0-62A5-705C-FCBD7CC0E2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55" r="13749" b="5"/>
          <a:stretch/>
        </p:blipFill>
        <p:spPr>
          <a:xfrm>
            <a:off x="8856967" y="1187626"/>
            <a:ext cx="2120432" cy="2120446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  <a:endParaRPr lang="en-US" kern="1200" cap="all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hart, scatter chart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14083964-C91E-01E4-8AF4-78214DD5FD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55" r="13749" b="5"/>
          <a:stretch/>
        </p:blipFill>
        <p:spPr>
          <a:xfrm>
            <a:off x="5030802" y="4018257"/>
            <a:ext cx="2176424" cy="21764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00800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smtClean="0"/>
              <a:pPr defTabSz="457200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AE05A-8D82-F929-22D6-5643A3D33159}"/>
              </a:ext>
            </a:extLst>
          </p:cNvPr>
          <p:cNvSpPr txBox="1"/>
          <p:nvPr/>
        </p:nvSpPr>
        <p:spPr>
          <a:xfrm>
            <a:off x="4506686" y="638175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GitHub Repository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984BE8-558A-F8FB-0EC4-4B870FBE8635}"/>
              </a:ext>
            </a:extLst>
          </p:cNvPr>
          <p:cNvSpPr txBox="1"/>
          <p:nvPr/>
        </p:nvSpPr>
        <p:spPr>
          <a:xfrm>
            <a:off x="8211111" y="638525"/>
            <a:ext cx="342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Vaccination Analysis Storyboard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29D5D5-5A01-222F-921C-8E937B9BB4E4}"/>
              </a:ext>
            </a:extLst>
          </p:cNvPr>
          <p:cNvSpPr txBox="1"/>
          <p:nvPr/>
        </p:nvSpPr>
        <p:spPr>
          <a:xfrm>
            <a:off x="4301877" y="3654114"/>
            <a:ext cx="363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Vaccination Operational Dashboard</a:t>
            </a:r>
            <a:endParaRPr lang="en-US" dirty="0"/>
          </a:p>
        </p:txBody>
      </p:sp>
      <p:pic>
        <p:nvPicPr>
          <p:cNvPr id="6146" name="Picture 2">
            <a:hlinkClick r:id="rId9"/>
            <a:extLst>
              <a:ext uri="{FF2B5EF4-FFF2-40B4-BE49-F238E27FC236}">
                <a16:creationId xmlns:a16="http://schemas.microsoft.com/office/drawing/2014/main" id="{75A02BC1-77F4-4B27-8543-C159ED17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9677" y="4379594"/>
            <a:ext cx="1751003" cy="175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15E792C-5439-394C-26C3-1C38A7530EEE}"/>
              </a:ext>
            </a:extLst>
          </p:cNvPr>
          <p:cNvSpPr txBox="1"/>
          <p:nvPr/>
        </p:nvSpPr>
        <p:spPr>
          <a:xfrm>
            <a:off x="8340313" y="3648925"/>
            <a:ext cx="320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LinkedIn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43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40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8" name="Rectangle 142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44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46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1" name="Rectangle 148">
            <a:extLst>
              <a:ext uri="{FF2B5EF4-FFF2-40B4-BE49-F238E27FC236}">
                <a16:creationId xmlns:a16="http://schemas.microsoft.com/office/drawing/2014/main" id="{00BDC88A-176A-4C74-9A93-7C0BC765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50">
            <a:extLst>
              <a:ext uri="{FF2B5EF4-FFF2-40B4-BE49-F238E27FC236}">
                <a16:creationId xmlns:a16="http://schemas.microsoft.com/office/drawing/2014/main" id="{20F81E05-F529-4DFE-AFC8-E3E964F95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5422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152">
            <a:extLst>
              <a:ext uri="{FF2B5EF4-FFF2-40B4-BE49-F238E27FC236}">
                <a16:creationId xmlns:a16="http://schemas.microsoft.com/office/drawing/2014/main" id="{7358E157-7D0A-4F9C-8B70-83F2B7AA9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5421"/>
            <a:ext cx="6248454" cy="585973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Rectangle 154">
            <a:extLst>
              <a:ext uri="{FF2B5EF4-FFF2-40B4-BE49-F238E27FC236}">
                <a16:creationId xmlns:a16="http://schemas.microsoft.com/office/drawing/2014/main" id="{8977A541-1F4E-4C7A-B7E2-4D5926B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3"/>
            <a:ext cx="3615595" cy="5863293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450" y="954055"/>
            <a:ext cx="5414792" cy="472093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800" cap="all" dirty="0">
                <a:solidFill>
                  <a:srgbClr val="FFFFFF"/>
                </a:solidFill>
              </a:rPr>
              <a:t>The COVID-19 pandemic has been in the news since the beginning of 2020, and I have been interested in how countries are affected and how they are progressing with the COVID-19 vaccination rollouts. I am also interested in which countries are using which vaccines and if the vaccines have had an effect on cases and deaths. </a:t>
            </a:r>
          </a:p>
          <a:p>
            <a:pPr marL="0" indent="0" algn="ctr">
              <a:lnSpc>
                <a:spcPct val="100000"/>
              </a:lnSpc>
            </a:pPr>
            <a:r>
              <a:rPr lang="en-US" sz="1800" cap="all" dirty="0">
                <a:solidFill>
                  <a:srgbClr val="FFFFFF"/>
                </a:solidFill>
              </a:rPr>
              <a:t>The data of this pandemic has been available publicly since it is a global concern.</a:t>
            </a:r>
          </a:p>
          <a:p>
            <a:pPr marL="0" indent="0" algn="ctr">
              <a:lnSpc>
                <a:spcPct val="100000"/>
              </a:lnSpc>
            </a:pPr>
            <a:r>
              <a:rPr lang="en-US" sz="1800" cap="all" dirty="0">
                <a:solidFill>
                  <a:srgbClr val="FFFFFF"/>
                </a:solidFill>
              </a:rPr>
              <a:t>This exploratory analysis is a personal project that forms part of the data analytics course at </a:t>
            </a:r>
            <a:r>
              <a:rPr lang="en-US" sz="1800" cap="all" dirty="0" err="1">
                <a:solidFill>
                  <a:srgbClr val="FFFFFF"/>
                </a:solidFill>
              </a:rPr>
              <a:t>CareerFoundry</a:t>
            </a:r>
            <a:r>
              <a:rPr lang="en-US" sz="1800" cap="all" dirty="0">
                <a:solidFill>
                  <a:srgbClr val="FFFFFF"/>
                </a:solidFill>
              </a:rPr>
              <a:t>, in which we had to find a topic and data that piques our interest.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8546" y="5951811"/>
            <a:ext cx="5279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Marilize de Villiers Data Analytics Portfolio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7075" y="5956137"/>
            <a:ext cx="21442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March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274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017" y="797719"/>
            <a:ext cx="3227792" cy="472093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4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  <a:br>
              <a:rPr lang="en-US" sz="4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context </a:t>
            </a:r>
            <a:br>
              <a:rPr lang="en-US" sz="4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7560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5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124999"/>
            <a:ext cx="4025842" cy="460800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000" b="0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Objectives &amp; Key Questions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34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7984D-574E-56AB-C7D1-53EC94EBD695}"/>
              </a:ext>
            </a:extLst>
          </p:cNvPr>
          <p:cNvSpPr/>
          <p:nvPr/>
        </p:nvSpPr>
        <p:spPr>
          <a:xfrm>
            <a:off x="5117585" y="735496"/>
            <a:ext cx="6573741" cy="1550504"/>
          </a:xfrm>
          <a:prstGeom prst="rect">
            <a:avLst/>
          </a:prstGeom>
          <a:noFill/>
          <a:ln w="28575">
            <a:solidFill>
              <a:srgbClr val="71B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0709" y="2665473"/>
            <a:ext cx="5060118" cy="38130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Which countries were hit the hardest with covid-19 deaths/cases?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Which countries are using which vaccines?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Which countries are more advanced with the vaccination rollouts?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How has the vaccine rollouts been progressing?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Which countries had the first batch of vaccines?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Which, if any, factors have been a driving force for vaccine rollouts in each country?</a:t>
            </a:r>
          </a:p>
          <a:p>
            <a:pPr marL="0" indent="0" algn="just">
              <a:lnSpc>
                <a:spcPct val="100000"/>
              </a:lnSpc>
              <a:buFont typeface="Wingdings 2" panose="05020102010507070707" pitchFamily="18" charset="2"/>
              <a:buChar char=""/>
            </a:pP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Marilize de Villiers Data Analytics Portfolio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March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Graphic 5" descr="Target with solid fill">
            <a:extLst>
              <a:ext uri="{FF2B5EF4-FFF2-40B4-BE49-F238E27FC236}">
                <a16:creationId xmlns:a16="http://schemas.microsoft.com/office/drawing/2014/main" id="{4D311FEA-1D58-0CC0-7A30-426F7B04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290" y="1005840"/>
            <a:ext cx="914400" cy="914400"/>
          </a:xfrm>
          <a:prstGeom prst="rect">
            <a:avLst/>
          </a:prstGeom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E0847C2B-3C3E-CB3A-0B2E-20689AD8D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6938" y="3234129"/>
            <a:ext cx="914400" cy="914400"/>
          </a:xfrm>
          <a:prstGeom prst="rect">
            <a:avLst/>
          </a:prstGeom>
        </p:spPr>
      </p:pic>
      <p:pic>
        <p:nvPicPr>
          <p:cNvPr id="66" name="Graphic 65" descr="Question mark with solid fill">
            <a:extLst>
              <a:ext uri="{FF2B5EF4-FFF2-40B4-BE49-F238E27FC236}">
                <a16:creationId xmlns:a16="http://schemas.microsoft.com/office/drawing/2014/main" id="{1ADECA12-02E5-E87F-6C8E-E289E99E7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3336" y="3713935"/>
            <a:ext cx="914400" cy="914400"/>
          </a:xfrm>
          <a:prstGeom prst="rect">
            <a:avLst/>
          </a:prstGeom>
        </p:spPr>
      </p:pic>
      <p:pic>
        <p:nvPicPr>
          <p:cNvPr id="67" name="Graphic 66" descr="Question mark with solid fill">
            <a:extLst>
              <a:ext uri="{FF2B5EF4-FFF2-40B4-BE49-F238E27FC236}">
                <a16:creationId xmlns:a16="http://schemas.microsoft.com/office/drawing/2014/main" id="{912BF92E-26D1-2AA3-912B-921970A98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5334" y="4081579"/>
            <a:ext cx="914400" cy="914400"/>
          </a:xfrm>
          <a:prstGeom prst="rect">
            <a:avLst/>
          </a:prstGeom>
        </p:spPr>
      </p:pic>
      <p:pic>
        <p:nvPicPr>
          <p:cNvPr id="68" name="Graphic 67" descr="Question mark with solid fill">
            <a:extLst>
              <a:ext uri="{FF2B5EF4-FFF2-40B4-BE49-F238E27FC236}">
                <a16:creationId xmlns:a16="http://schemas.microsoft.com/office/drawing/2014/main" id="{2C4235FD-62D3-8334-9C72-23CBAD4E9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3273" y="4628675"/>
            <a:ext cx="416939" cy="416939"/>
          </a:xfrm>
          <a:prstGeom prst="rect">
            <a:avLst/>
          </a:prstGeom>
        </p:spPr>
      </p:pic>
      <p:pic>
        <p:nvPicPr>
          <p:cNvPr id="69" name="Graphic 68" descr="Question mark with solid fill">
            <a:extLst>
              <a:ext uri="{FF2B5EF4-FFF2-40B4-BE49-F238E27FC236}">
                <a16:creationId xmlns:a16="http://schemas.microsoft.com/office/drawing/2014/main" id="{73DB479F-79B6-5D2F-37E9-F53575DF4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4825" y="3617908"/>
            <a:ext cx="478543" cy="478543"/>
          </a:xfrm>
          <a:prstGeom prst="rect">
            <a:avLst/>
          </a:prstGeom>
        </p:spPr>
      </p:pic>
      <p:pic>
        <p:nvPicPr>
          <p:cNvPr id="70" name="Graphic 69" descr="Question mark with solid fill">
            <a:extLst>
              <a:ext uri="{FF2B5EF4-FFF2-40B4-BE49-F238E27FC236}">
                <a16:creationId xmlns:a16="http://schemas.microsoft.com/office/drawing/2014/main" id="{0D1707DE-C9D5-20EF-4251-FA303B4CB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4614" y="4419865"/>
            <a:ext cx="416939" cy="41693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CAE8287-37C3-E538-BC2E-7E42695EFF55}"/>
              </a:ext>
            </a:extLst>
          </p:cNvPr>
          <p:cNvSpPr/>
          <p:nvPr/>
        </p:nvSpPr>
        <p:spPr>
          <a:xfrm>
            <a:off x="5117584" y="2458537"/>
            <a:ext cx="6573741" cy="3813054"/>
          </a:xfrm>
          <a:prstGeom prst="rect">
            <a:avLst/>
          </a:prstGeom>
          <a:noFill/>
          <a:ln w="28575">
            <a:solidFill>
              <a:srgbClr val="71B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15">
            <a:extLst>
              <a:ext uri="{FF2B5EF4-FFF2-40B4-BE49-F238E27FC236}">
                <a16:creationId xmlns:a16="http://schemas.microsoft.com/office/drawing/2014/main" id="{7C10C16B-D737-0EAE-2CDF-7DE68DD014F2}"/>
              </a:ext>
            </a:extLst>
          </p:cNvPr>
          <p:cNvSpPr txBox="1">
            <a:spLocks/>
          </p:cNvSpPr>
          <p:nvPr/>
        </p:nvSpPr>
        <p:spPr>
          <a:xfrm>
            <a:off x="6550690" y="768963"/>
            <a:ext cx="5060118" cy="1483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600" dirty="0"/>
              <a:t>Build an interactive </a:t>
            </a:r>
            <a:r>
              <a:rPr lang="en-US" sz="1600" b="1" dirty="0"/>
              <a:t>Tableau</a:t>
            </a:r>
            <a:r>
              <a:rPr lang="en-US" sz="1600" dirty="0"/>
              <a:t> dashboard that will visually showcase well-curated results of an </a:t>
            </a:r>
            <a:r>
              <a:rPr lang="en-US" sz="1600" b="1" dirty="0"/>
              <a:t>advanced exploratory analysis</a:t>
            </a:r>
            <a:r>
              <a:rPr lang="en-US" sz="1600" dirty="0"/>
              <a:t> conducted in </a:t>
            </a:r>
            <a:r>
              <a:rPr lang="en-US" sz="1600" b="1" dirty="0"/>
              <a:t>Python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8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F7AC43D8-536D-7F9C-243E-7F19DADDD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05"/>
          <a:stretch/>
        </p:blipFill>
        <p:spPr>
          <a:xfrm>
            <a:off x="0" y="-1"/>
            <a:ext cx="12191999" cy="6858001"/>
          </a:xfrm>
          <a:prstGeom prst="rect">
            <a:avLst/>
          </a:prstGeom>
          <a:blipFill dpi="0" rotWithShape="1">
            <a:blip r:embed="rId4">
              <a:alphaModFix amt="71000"/>
            </a:blip>
            <a:srcRect/>
            <a:tile tx="0" ty="0" sx="100000" sy="100000" flip="none" algn="tl"/>
          </a:blip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C78A0F-53DF-AC71-5667-0F96D4E0593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solidFill>
            <a:srgbClr val="4E5C64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73231"/>
            <a:ext cx="3219127" cy="471153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</a:t>
            </a:r>
            <a:b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skills</a:t>
            </a:r>
            <a:b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6516" y="2361315"/>
            <a:ext cx="1882514" cy="3356063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  <a:hlinkClick r:id="rId5"/>
              </a:rPr>
              <a:t>Vaccination Dataset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  <a:hlinkClick r:id="rId6"/>
              </a:rPr>
              <a:t>Population Dataset 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  <a:hlinkClick r:id="rId7"/>
              </a:rPr>
              <a:t>New Combined Dataset </a:t>
            </a:r>
            <a:r>
              <a:rPr lang="en-US" sz="1600" dirty="0">
                <a:solidFill>
                  <a:srgbClr val="FFFFFF"/>
                </a:solidFill>
                <a:hlinkClick r:id="rId8"/>
              </a:rPr>
              <a:t>Time Series Data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  <a:hlinkClick r:id="rId9"/>
              </a:rPr>
              <a:t>Geo Data (</a:t>
            </a:r>
            <a:r>
              <a:rPr lang="en-US" sz="1600" dirty="0" err="1">
                <a:solidFill>
                  <a:srgbClr val="FFFFFF"/>
                </a:solidFill>
                <a:hlinkClick r:id="rId9"/>
              </a:rPr>
              <a:t>geojson</a:t>
            </a:r>
            <a:r>
              <a:rPr lang="en-US" sz="1600" dirty="0">
                <a:solidFill>
                  <a:srgbClr val="FFFFFF"/>
                </a:solidFill>
                <a:hlinkClick r:id="rId9"/>
              </a:rPr>
              <a:t>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Marilize de Villiers Data Analytics Portfolio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March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Subtitle 15">
            <a:extLst>
              <a:ext uri="{FF2B5EF4-FFF2-40B4-BE49-F238E27FC236}">
                <a16:creationId xmlns:a16="http://schemas.microsoft.com/office/drawing/2014/main" id="{527ADCF2-2B81-EA26-E127-C2ED16F4617A}"/>
              </a:ext>
            </a:extLst>
          </p:cNvPr>
          <p:cNvSpPr txBox="1">
            <a:spLocks/>
          </p:cNvSpPr>
          <p:nvPr/>
        </p:nvSpPr>
        <p:spPr>
          <a:xfrm>
            <a:off x="6649494" y="1680332"/>
            <a:ext cx="2829904" cy="471153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Sourcing open data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Data wrangling &amp; merging;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Deriving variables; Grouping &amp; Aggregating data;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Exploratory analysis;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Geospatial analysis using a shapefile;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Regression analysis;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Cluster analysis;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Time-series analysis;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Analysis narrative</a:t>
            </a:r>
          </a:p>
        </p:txBody>
      </p:sp>
      <p:sp>
        <p:nvSpPr>
          <p:cNvPr id="78" name="Subtitle 15">
            <a:extLst>
              <a:ext uri="{FF2B5EF4-FFF2-40B4-BE49-F238E27FC236}">
                <a16:creationId xmlns:a16="http://schemas.microsoft.com/office/drawing/2014/main" id="{494A7A79-152E-EAF8-E73B-A9EAA8E9D1A8}"/>
              </a:ext>
            </a:extLst>
          </p:cNvPr>
          <p:cNvSpPr txBox="1">
            <a:spLocks/>
          </p:cNvSpPr>
          <p:nvPr/>
        </p:nvSpPr>
        <p:spPr>
          <a:xfrm>
            <a:off x="9812862" y="2361315"/>
            <a:ext cx="1490876" cy="315799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Excel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Python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Tableau</a:t>
            </a:r>
          </a:p>
          <a:p>
            <a:pPr marL="0" indent="0" algn="ctr">
              <a:lnSpc>
                <a:spcPct val="100000"/>
              </a:lnSpc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rgbClr val="FFFFFF"/>
                </a:solidFill>
              </a:rPr>
              <a:t>GitHub</a:t>
            </a:r>
          </a:p>
          <a:p>
            <a:pPr marL="0" indent="0">
              <a:lnSpc>
                <a:spcPct val="100000"/>
              </a:lnSpc>
              <a:buFont typeface="Wingdings 2" panose="05020102010507070707" pitchFamily="18" charset="2"/>
              <a:buChar char=""/>
            </a:pPr>
            <a:endParaRPr lang="en-US" sz="1900" cap="all" dirty="0">
              <a:solidFill>
                <a:srgbClr val="FFFFFF"/>
              </a:solidFill>
            </a:endParaRPr>
          </a:p>
        </p:txBody>
      </p:sp>
      <p:pic>
        <p:nvPicPr>
          <p:cNvPr id="79" name="Graphic 78" descr="Database with solid fill">
            <a:extLst>
              <a:ext uri="{FF2B5EF4-FFF2-40B4-BE49-F238E27FC236}">
                <a16:creationId xmlns:a16="http://schemas.microsoft.com/office/drawing/2014/main" id="{3B1C286D-3380-46A7-51A6-885E8E639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39202" y="1177303"/>
            <a:ext cx="914400" cy="914400"/>
          </a:xfrm>
          <a:prstGeom prst="rect">
            <a:avLst/>
          </a:prstGeom>
        </p:spPr>
      </p:pic>
      <p:pic>
        <p:nvPicPr>
          <p:cNvPr id="80" name="Graphic 79" descr="Clipboard Mixed with solid fill">
            <a:extLst>
              <a:ext uri="{FF2B5EF4-FFF2-40B4-BE49-F238E27FC236}">
                <a16:creationId xmlns:a16="http://schemas.microsoft.com/office/drawing/2014/main" id="{DE2B0EC1-9721-16E0-0268-20571C5003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04678" y="998155"/>
            <a:ext cx="914400" cy="914400"/>
          </a:xfrm>
          <a:prstGeom prst="rect">
            <a:avLst/>
          </a:prstGeom>
        </p:spPr>
      </p:pic>
      <p:pic>
        <p:nvPicPr>
          <p:cNvPr id="81" name="Graphic 80" descr="Triangle Ruler outline">
            <a:extLst>
              <a:ext uri="{FF2B5EF4-FFF2-40B4-BE49-F238E27FC236}">
                <a16:creationId xmlns:a16="http://schemas.microsoft.com/office/drawing/2014/main" id="{BFA98FBE-E2C7-F579-2013-0FF0DA828F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0155" y="1153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77" grpId="0" build="p"/>
      <p:bldP spid="7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7E802C-4568-43AB-9F37-2A48E02B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68AAD3-0CE1-7129-236F-049C5FFD4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7" t="7691" r="-152" b="3836"/>
          <a:stretch/>
        </p:blipFill>
        <p:spPr>
          <a:xfrm>
            <a:off x="4630438" y="434086"/>
            <a:ext cx="7512434" cy="3712691"/>
          </a:xfrm>
          <a:prstGeom prst="rect">
            <a:avLst/>
          </a:prstGeom>
        </p:spPr>
      </p:pic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AE87001F-B65A-7132-F4C1-92301CEEE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6" t="4958" r="28512" b="13707"/>
          <a:stretch/>
        </p:blipFill>
        <p:spPr>
          <a:xfrm>
            <a:off x="131969" y="323289"/>
            <a:ext cx="4322567" cy="2865282"/>
          </a:xfrm>
          <a:prstGeom prst="rect">
            <a:avLst/>
          </a:prstGeom>
        </p:spPr>
      </p:pic>
      <p:pic>
        <p:nvPicPr>
          <p:cNvPr id="41" name="Picture 40" descr="Map&#10;&#10;Description automatically generated">
            <a:extLst>
              <a:ext uri="{FF2B5EF4-FFF2-40B4-BE49-F238E27FC236}">
                <a16:creationId xmlns:a16="http://schemas.microsoft.com/office/drawing/2014/main" id="{79F0CA9B-9C1C-0D71-143A-4EC9B5242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4" t="5790" r="15241"/>
          <a:stretch/>
        </p:blipFill>
        <p:spPr>
          <a:xfrm>
            <a:off x="131969" y="4572135"/>
            <a:ext cx="4322567" cy="22044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BFFCF698-CE31-43F1-AC88-064CB81A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0289482-ACA3-49AE-9A29-CF97A76DF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20158"/>
            <a:ext cx="1218895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836" y="4190822"/>
            <a:ext cx="6737697" cy="5050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24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Geospatial analysis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F399B11-F777-4211-ADD0-979A91BCD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836" y="4695890"/>
            <a:ext cx="6799972" cy="17280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FFFFFF"/>
                </a:solidFill>
              </a:rPr>
              <a:t>ANALYSIS STEPS: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I sourced open data from Kaggle.com which led me to the GitHub profile of </a:t>
            </a:r>
            <a:r>
              <a:rPr lang="en-US" sz="1400" b="1" dirty="0">
                <a:solidFill>
                  <a:srgbClr val="FFFFFF"/>
                </a:solidFill>
              </a:rPr>
              <a:t>Our World in Data </a:t>
            </a:r>
            <a:r>
              <a:rPr lang="en-US" sz="1400" dirty="0">
                <a:solidFill>
                  <a:srgbClr val="FFFFFF"/>
                </a:solidFill>
              </a:rPr>
              <a:t>where I found the dataset containing all information on COVID-19 (deaths, cases, vaccinations, types of vaccines) from the beginning of the pandemic.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I wrangled, cleaned and merged datasets in Python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Then, I did a Geospatial Analysis in Python to map which countries have the most deaths, most vaccinations, and are using which vaccines.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1407" y="6443080"/>
            <a:ext cx="28447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FFC000"/>
                </a:solidFill>
              </a:rPr>
              <a:t>March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0836" y="6423914"/>
            <a:ext cx="56160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Marilize de Villiers Data Analytics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319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C000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AEB81-C48F-6E1E-0950-D62D9F2A5582}"/>
              </a:ext>
            </a:extLst>
          </p:cNvPr>
          <p:cNvSpPr txBox="1"/>
          <p:nvPr/>
        </p:nvSpPr>
        <p:spPr>
          <a:xfrm>
            <a:off x="7265504" y="129209"/>
            <a:ext cx="25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solidFill>
                  <a:schemeClr val="bg1"/>
                </a:solidFill>
                <a:latin typeface="Tw Cen MT" panose="020B0602020104020603" pitchFamily="34" charset="0"/>
                <a:cs typeface="Segoe UI Light" panose="020B0502040204020203" pitchFamily="34" charset="0"/>
              </a:rPr>
              <a:t>Vaccines used by Countries</a:t>
            </a:r>
            <a:endParaRPr lang="en-US" sz="1400" dirty="0">
              <a:solidFill>
                <a:schemeClr val="bg1"/>
              </a:solidFill>
              <a:latin typeface="Tw Cen MT" panose="020B06020201040206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CDD4E5-3CBA-D76D-E2D9-A30B550DD8B8}"/>
              </a:ext>
            </a:extLst>
          </p:cNvPr>
          <p:cNvSpPr txBox="1"/>
          <p:nvPr/>
        </p:nvSpPr>
        <p:spPr>
          <a:xfrm>
            <a:off x="1008769" y="4307249"/>
            <a:ext cx="25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solidFill>
                  <a:schemeClr val="bg1"/>
                </a:solidFill>
                <a:latin typeface="Tw Cen MT" panose="020B0602020104020603" pitchFamily="34" charset="0"/>
                <a:cs typeface="Segoe UI Light" panose="020B0502040204020203" pitchFamily="34" charset="0"/>
              </a:rPr>
              <a:t>People Fully Vaccinated by 100</a:t>
            </a:r>
            <a:endParaRPr lang="en-US" sz="1400" dirty="0">
              <a:solidFill>
                <a:schemeClr val="bg1"/>
              </a:solidFill>
              <a:latin typeface="Tw Cen MT" panose="020B06020201040206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3C2AD-DD69-07DC-024E-F64CAB5BDE9B}"/>
              </a:ext>
            </a:extLst>
          </p:cNvPr>
          <p:cNvSpPr txBox="1"/>
          <p:nvPr/>
        </p:nvSpPr>
        <p:spPr>
          <a:xfrm>
            <a:off x="1065764" y="60786"/>
            <a:ext cx="25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solidFill>
                  <a:schemeClr val="bg1"/>
                </a:solidFill>
                <a:latin typeface="Tw Cen MT" panose="020B0602020104020603" pitchFamily="34" charset="0"/>
                <a:cs typeface="Segoe UI Light" panose="020B0502040204020203" pitchFamily="34" charset="0"/>
              </a:rPr>
              <a:t>Percentage of Deaths</a:t>
            </a:r>
            <a:endParaRPr lang="en-US" sz="1400" dirty="0">
              <a:solidFill>
                <a:schemeClr val="bg1"/>
              </a:solidFill>
              <a:latin typeface="Tw Cen MT" panose="020B06020201040206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CD00C-5F4D-06B7-7929-A52445C8168B}"/>
              </a:ext>
            </a:extLst>
          </p:cNvPr>
          <p:cNvSpPr txBox="1"/>
          <p:nvPr/>
        </p:nvSpPr>
        <p:spPr>
          <a:xfrm>
            <a:off x="179472" y="3417623"/>
            <a:ext cx="4225936" cy="584775"/>
          </a:xfrm>
          <a:prstGeom prst="rect">
            <a:avLst/>
          </a:prstGeom>
          <a:solidFill>
            <a:srgbClr val="71B9E4"/>
          </a:solidFill>
          <a:ln>
            <a:solidFill>
              <a:srgbClr val="71B9E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1600" dirty="0"/>
              <a:t>The darker the colour, the higher the number (more deaths and more vaccinations)</a:t>
            </a:r>
            <a:endParaRPr lang="en-US" sz="1600" dirty="0"/>
          </a:p>
        </p:txBody>
      </p:sp>
      <p:pic>
        <p:nvPicPr>
          <p:cNvPr id="10" name="Graphic 9" descr="Line arrow: Counter-clockwise curve with solid fill">
            <a:extLst>
              <a:ext uri="{FF2B5EF4-FFF2-40B4-BE49-F238E27FC236}">
                <a16:creationId xmlns:a16="http://schemas.microsoft.com/office/drawing/2014/main" id="{CB8F85FB-8011-674E-78F7-7C016B91D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760" y="2871746"/>
            <a:ext cx="633650" cy="633650"/>
          </a:xfrm>
          <a:prstGeom prst="rect">
            <a:avLst/>
          </a:prstGeom>
        </p:spPr>
      </p:pic>
      <p:pic>
        <p:nvPicPr>
          <p:cNvPr id="32" name="Graphic 31" descr="Line arrow: Counter-clockwise curve with solid fill">
            <a:extLst>
              <a:ext uri="{FF2B5EF4-FFF2-40B4-BE49-F238E27FC236}">
                <a16:creationId xmlns:a16="http://schemas.microsoft.com/office/drawing/2014/main" id="{F3863444-2B23-3F62-B577-ACB3F46F5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>
            <a:off x="3625005" y="3857040"/>
            <a:ext cx="633650" cy="6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0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03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05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Rectangle 107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09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9" name="Rectangle 111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13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" name="Rectangle 115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19865A-2F81-9C40-6886-8C2543D67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94" t="19575" r="10984" b="14463"/>
          <a:stretch/>
        </p:blipFill>
        <p:spPr>
          <a:xfrm>
            <a:off x="457725" y="795959"/>
            <a:ext cx="5579975" cy="32137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BA05E8-0022-7F56-872F-0EC2D9F4BB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1" t="16993" r="3824" b="11711"/>
          <a:stretch/>
        </p:blipFill>
        <p:spPr>
          <a:xfrm>
            <a:off x="6037700" y="794657"/>
            <a:ext cx="5696575" cy="3212416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0" y="4319752"/>
            <a:ext cx="10947620" cy="68852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Exploratory Analysis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Marilize de Villiers Data Analytics Portfolio</a:t>
            </a:r>
            <a:endParaRPr lang="en-US" kern="1200" cap="all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March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63" y="5064181"/>
            <a:ext cx="10947620" cy="10447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ZA" sz="1600" dirty="0">
                <a:solidFill>
                  <a:schemeClr val="tx1">
                    <a:alpha val="60000"/>
                  </a:schemeClr>
                </a:solidFill>
              </a:rPr>
              <a:t>The bar chart shows all the countries that had the first batches of vaccines (in December 2020 already)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ZA" sz="1600" dirty="0">
                <a:solidFill>
                  <a:schemeClr val="tx1">
                    <a:alpha val="60000"/>
                  </a:schemeClr>
                </a:solidFill>
              </a:rPr>
              <a:t>The line chart shows how the vaccination rollouts have progressed in each continent. 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/>
            <a:endParaRPr lang="en-US" sz="1600" cap="all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18310A3-1517-431E-A8FC-5E6F018B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5014F-9716-1E8D-ED04-6293C9150854}"/>
              </a:ext>
            </a:extLst>
          </p:cNvPr>
          <p:cNvSpPr/>
          <p:nvPr/>
        </p:nvSpPr>
        <p:spPr>
          <a:xfrm>
            <a:off x="446530" y="628650"/>
            <a:ext cx="3703324" cy="5772150"/>
          </a:xfrm>
          <a:prstGeom prst="rect">
            <a:avLst/>
          </a:prstGeom>
          <a:solidFill>
            <a:srgbClr val="4E5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234" y="894420"/>
            <a:ext cx="3475915" cy="68033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28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 Analysis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23E396-BE04-4D91-89A5-24877C3E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250CC05-D6B0-42F7-9792-8677B539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0704962-EC61-43A0-B8F5-F0E73686A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321" y="1651203"/>
            <a:ext cx="3475915" cy="4578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dirty="0"/>
              <a:t>ANALYSIS STEPS: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I first used the elbow technique to determine how many clusters there are. The elbow techniques yielded three distinct groups.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The 3 clusters were plotted on scatterplots using k-means clustering.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0DBC3A1-652F-4058-94C8-0F512D44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628650"/>
            <a:ext cx="7503518" cy="3528456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art, waterfall chart&#10;&#10;Description automatically generated">
            <a:extLst>
              <a:ext uri="{FF2B5EF4-FFF2-40B4-BE49-F238E27FC236}">
                <a16:creationId xmlns:a16="http://schemas.microsoft.com/office/drawing/2014/main" id="{4C79940F-64D3-D5E5-2669-BCE4E7DB6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" t="1283" r="28909" b="388"/>
          <a:stretch/>
        </p:blipFill>
        <p:spPr>
          <a:xfrm>
            <a:off x="4983807" y="702156"/>
            <a:ext cx="6010764" cy="337385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5A205CC8-8A08-4581-B9ED-683CF3A0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4233559"/>
            <a:ext cx="3703324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catter chart&#10;&#10;Description automatically generated">
            <a:extLst>
              <a:ext uri="{FF2B5EF4-FFF2-40B4-BE49-F238E27FC236}">
                <a16:creationId xmlns:a16="http://schemas.microsoft.com/office/drawing/2014/main" id="{9DE3C7D9-8355-C2D4-0E95-2D2F9D4E7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" t="49054" r="52014"/>
          <a:stretch/>
        </p:blipFill>
        <p:spPr>
          <a:xfrm>
            <a:off x="4291930" y="4526474"/>
            <a:ext cx="3589350" cy="155722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D090A5C-3625-4701-8C21-52969B3A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233559"/>
            <a:ext cx="3703197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atter chart&#10;&#10;Description automatically generated">
            <a:extLst>
              <a:ext uri="{FF2B5EF4-FFF2-40B4-BE49-F238E27FC236}">
                <a16:creationId xmlns:a16="http://schemas.microsoft.com/office/drawing/2014/main" id="{70E6A36E-CA5A-A01F-DE6C-A62342437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35" t="900" r="2503" b="49633"/>
          <a:stretch/>
        </p:blipFill>
        <p:spPr>
          <a:xfrm>
            <a:off x="8100913" y="4557112"/>
            <a:ext cx="3574015" cy="15152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49898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Marilize de Villiers Data Analytics Portfolio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273" y="6394287"/>
            <a:ext cx="14252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C000"/>
                </a:solidFill>
              </a:rPr>
              <a:t>March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139" y="6394287"/>
            <a:ext cx="5448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rgbClr val="FFC000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1" y="820419"/>
            <a:ext cx="10993549" cy="14750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000" b="0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850" y="4487979"/>
            <a:ext cx="2190581" cy="59032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1500" dirty="0"/>
              <a:t>Peru has the highest percentage of deaths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March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/>
              <a:t>Marilize de Villiers Data Analytics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smtClean="0"/>
              <a:pPr defTabSz="45720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Graphic 5" descr="Coffin with solid fill">
            <a:extLst>
              <a:ext uri="{FF2B5EF4-FFF2-40B4-BE49-F238E27FC236}">
                <a16:creationId xmlns:a16="http://schemas.microsoft.com/office/drawing/2014/main" id="{B87F3146-B267-2421-AB9F-287DAE487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4940" y="3530280"/>
            <a:ext cx="914400" cy="914400"/>
          </a:xfrm>
          <a:prstGeom prst="rect">
            <a:avLst/>
          </a:prstGeom>
        </p:spPr>
      </p:pic>
      <p:sp>
        <p:nvSpPr>
          <p:cNvPr id="25" name="Subtitle 15">
            <a:extLst>
              <a:ext uri="{FF2B5EF4-FFF2-40B4-BE49-F238E27FC236}">
                <a16:creationId xmlns:a16="http://schemas.microsoft.com/office/drawing/2014/main" id="{E12C6FB7-F35F-6D1B-3752-A64BECA5DC89}"/>
              </a:ext>
            </a:extLst>
          </p:cNvPr>
          <p:cNvSpPr txBox="1">
            <a:spLocks/>
          </p:cNvSpPr>
          <p:nvPr/>
        </p:nvSpPr>
        <p:spPr>
          <a:xfrm>
            <a:off x="3902519" y="4362556"/>
            <a:ext cx="2133432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ZA" sz="1400" cap="all" dirty="0">
                <a:solidFill>
                  <a:schemeClr val="accent1"/>
                </a:solidFill>
              </a:rPr>
              <a:t>The African continent is far behind in the vaccination process</a:t>
            </a:r>
            <a:endParaRPr lang="en-US" sz="1400" cap="all" dirty="0">
              <a:solidFill>
                <a:schemeClr val="accent1"/>
              </a:solidFill>
            </a:endParaRPr>
          </a:p>
        </p:txBody>
      </p:sp>
      <p:sp>
        <p:nvSpPr>
          <p:cNvPr id="27" name="Subtitle 15">
            <a:extLst>
              <a:ext uri="{FF2B5EF4-FFF2-40B4-BE49-F238E27FC236}">
                <a16:creationId xmlns:a16="http://schemas.microsoft.com/office/drawing/2014/main" id="{56917F5B-25A7-479A-20BF-5A31D937C311}"/>
              </a:ext>
            </a:extLst>
          </p:cNvPr>
          <p:cNvSpPr txBox="1">
            <a:spLocks/>
          </p:cNvSpPr>
          <p:nvPr/>
        </p:nvSpPr>
        <p:spPr>
          <a:xfrm>
            <a:off x="8951123" y="4487979"/>
            <a:ext cx="2133432" cy="1256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400" cap="all" dirty="0">
                <a:solidFill>
                  <a:schemeClr val="accent1"/>
                </a:solidFill>
              </a:rPr>
              <a:t>Severity, population size, development &amp; education are all driving factors for vaccination progress</a:t>
            </a:r>
          </a:p>
        </p:txBody>
      </p:sp>
      <p:pic>
        <p:nvPicPr>
          <p:cNvPr id="8" name="Graphic 7" descr="Africa with solid fill">
            <a:extLst>
              <a:ext uri="{FF2B5EF4-FFF2-40B4-BE49-F238E27FC236}">
                <a16:creationId xmlns:a16="http://schemas.microsoft.com/office/drawing/2014/main" id="{D5712A0D-EEFC-8855-00EC-FA6B7A08E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8774" y="3545279"/>
            <a:ext cx="914400" cy="914400"/>
          </a:xfrm>
          <a:prstGeom prst="rect">
            <a:avLst/>
          </a:prstGeom>
        </p:spPr>
      </p:pic>
      <p:sp>
        <p:nvSpPr>
          <p:cNvPr id="26" name="Subtitle 15">
            <a:extLst>
              <a:ext uri="{FF2B5EF4-FFF2-40B4-BE49-F238E27FC236}">
                <a16:creationId xmlns:a16="http://schemas.microsoft.com/office/drawing/2014/main" id="{8FB5A202-A90B-2A2C-1310-EE792290FBB0}"/>
              </a:ext>
            </a:extLst>
          </p:cNvPr>
          <p:cNvSpPr txBox="1">
            <a:spLocks/>
          </p:cNvSpPr>
          <p:nvPr/>
        </p:nvSpPr>
        <p:spPr>
          <a:xfrm>
            <a:off x="6426821" y="2673269"/>
            <a:ext cx="2133432" cy="337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</a:pPr>
            <a:r>
              <a:rPr lang="en-US" sz="6000" b="1" dirty="0">
                <a:solidFill>
                  <a:schemeClr val="bg1"/>
                </a:solidFill>
              </a:rPr>
              <a:t>32</a:t>
            </a:r>
          </a:p>
          <a:p>
            <a:pPr marL="0" indent="0" algn="ctr">
              <a:lnSpc>
                <a:spcPct val="100000"/>
              </a:lnSpc>
            </a:pPr>
            <a:r>
              <a:rPr lang="en-US" sz="1400" cap="all" dirty="0">
                <a:solidFill>
                  <a:schemeClr val="accent1"/>
                </a:solidFill>
              </a:rPr>
              <a:t>Countries started with vaccination rollouts in 2020</a:t>
            </a:r>
          </a:p>
        </p:txBody>
      </p:sp>
      <p:pic>
        <p:nvPicPr>
          <p:cNvPr id="11" name="Graphic 10" descr="Needle outline">
            <a:extLst>
              <a:ext uri="{FF2B5EF4-FFF2-40B4-BE49-F238E27FC236}">
                <a16:creationId xmlns:a16="http://schemas.microsoft.com/office/drawing/2014/main" id="{5E5D17C6-B096-B252-FA5D-60D574D8F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3900" y="35452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25" grpId="0" build="p"/>
      <p:bldP spid="27" grpId="0" build="p"/>
      <p:bldP spid="2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67733"/>
            <a:ext cx="11029616" cy="72766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600" b="0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Tableau 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b="1" dirty="0">
                <a:solidFill>
                  <a:srgbClr val="FFC000"/>
                </a:solidFill>
              </a:rPr>
              <a:t>March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b="1" dirty="0">
                <a:solidFill>
                  <a:srgbClr val="FFC000"/>
                </a:solidFill>
              </a:rPr>
              <a:t>Marilize de Villiers Data Analytics 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BA1B0FB-D917-4C8C-928F-313BD683BF39}" type="slidenum">
              <a:rPr lang="en-US" b="1" smtClean="0">
                <a:solidFill>
                  <a:srgbClr val="FFC000"/>
                </a:solidFill>
              </a:rPr>
              <a:pPr defTabSz="457200">
                <a:spcAft>
                  <a:spcPts val="600"/>
                </a:spcAft>
              </a:pPr>
              <a:t>9</a:t>
            </a:fld>
            <a:endParaRPr lang="en-US" b="1">
              <a:solidFill>
                <a:srgbClr val="FFC000"/>
              </a:solidFill>
            </a:endParaRP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69EDBABD-DC50-6A61-5D3E-B4956FBBD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6" t="19862" r="1797" b="8278"/>
          <a:stretch/>
        </p:blipFill>
        <p:spPr>
          <a:xfrm>
            <a:off x="123825" y="1362074"/>
            <a:ext cx="11849100" cy="49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{52B7941F-B978-4B0B-9CEE-DA1314B2773A}tf67061901_win32</Template>
  <TotalTime>471</TotalTime>
  <Words>647</Words>
  <Application>Microsoft Office PowerPoint</Application>
  <PresentationFormat>Widescreen</PresentationFormat>
  <Paragraphs>97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Tw Cen MT</vt:lpstr>
      <vt:lpstr>Wingdings 2</vt:lpstr>
      <vt:lpstr>DividendVTI</vt:lpstr>
      <vt:lpstr>Global covid-19 vaccination progress</vt:lpstr>
      <vt:lpstr>Overview context  purpose</vt:lpstr>
      <vt:lpstr>Objectives &amp; Key Questions</vt:lpstr>
      <vt:lpstr>Data  skills tools</vt:lpstr>
      <vt:lpstr>Geospatial analysis</vt:lpstr>
      <vt:lpstr>Exploratory Analysis</vt:lpstr>
      <vt:lpstr>Cluster Analysis</vt:lpstr>
      <vt:lpstr>insights</vt:lpstr>
      <vt:lpstr>Tableau dashboard</vt:lpstr>
      <vt:lpstr>Marilize de Villiers marilizedv@gmail.com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covid-19 vaccination progress</dc:title>
  <dc:creator>MC Gaming</dc:creator>
  <cp:lastModifiedBy>MC Gaming</cp:lastModifiedBy>
  <cp:revision>30</cp:revision>
  <dcterms:created xsi:type="dcterms:W3CDTF">2022-05-05T12:26:08Z</dcterms:created>
  <dcterms:modified xsi:type="dcterms:W3CDTF">2022-05-09T17:34:48Z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